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85" r:id="rId2"/>
    <p:sldId id="2887" r:id="rId3"/>
    <p:sldId id="2888" r:id="rId4"/>
    <p:sldId id="2889" r:id="rId5"/>
    <p:sldId id="2892" r:id="rId6"/>
    <p:sldId id="2893" r:id="rId7"/>
    <p:sldId id="2895" r:id="rId8"/>
    <p:sldId id="2890" r:id="rId9"/>
    <p:sldId id="2891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val Sh" initials="HS" lastIdx="2" clrIdx="0">
    <p:extLst>
      <p:ext uri="{19B8F6BF-5375-455C-9EA6-DF929625EA0E}">
        <p15:presenceInfo xmlns:p15="http://schemas.microsoft.com/office/powerpoint/2012/main" userId="854ca461d12d59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FFFFF"/>
    <a:srgbClr val="EEEEEE"/>
    <a:srgbClr val="D9D9D9"/>
    <a:srgbClr val="D60000"/>
    <a:srgbClr val="CC0000"/>
    <a:srgbClr val="D00000"/>
    <a:srgbClr val="65C9E1"/>
    <a:srgbClr val="F2E1BD"/>
    <a:srgbClr val="EDD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5244" autoAdjust="0"/>
  </p:normalViewPr>
  <p:slideViewPr>
    <p:cSldViewPr>
      <p:cViewPr varScale="1">
        <p:scale>
          <a:sx n="101" d="100"/>
          <a:sy n="101" d="100"/>
        </p:scale>
        <p:origin x="324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9/2/2021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5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42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25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20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539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17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61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9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36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dirty="0">
              <a:solidFill>
                <a:schemeClr val="bg1">
                  <a:lumMod val="50000"/>
                </a:schemeClr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F58802-787A-4E87-B73B-4846EDAEFE41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tx1">
                  <a:lumMod val="10000"/>
                  <a:lumOff val="9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6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&amp; Subtitle_LM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C2FE8A38-2A17-4DBC-83C9-2F10A84FE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819" y="282612"/>
            <a:ext cx="8368363" cy="329230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919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6B0CB79-41C8-4D27-BB50-F9A604C90F79}"/>
              </a:ext>
            </a:extLst>
          </p:cNvPr>
          <p:cNvSpPr txBox="1">
            <a:spLocks/>
          </p:cNvSpPr>
          <p:nvPr userDrawn="1"/>
        </p:nvSpPr>
        <p:spPr>
          <a:xfrm>
            <a:off x="22225" y="4759745"/>
            <a:ext cx="3889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4B9FE-21E6-4B09-A80A-6ECAFC8A0C01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10316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F0C501-67E8-4ED3-8F76-625DF8A8F99A}"/>
              </a:ext>
            </a:extLst>
          </p:cNvPr>
          <p:cNvSpPr txBox="1">
            <a:spLocks/>
          </p:cNvSpPr>
          <p:nvPr userDrawn="1"/>
        </p:nvSpPr>
        <p:spPr>
          <a:xfrm>
            <a:off x="411164" y="4827814"/>
            <a:ext cx="2484435" cy="1384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b="0" kern="1500" dirty="0">
                <a:solidFill>
                  <a:schemeClr val="bg1">
                    <a:lumMod val="75000"/>
                  </a:schemeClr>
                </a:solidFill>
              </a:rPr>
              <a:t>| Red Feather Development Group </a:t>
            </a:r>
            <a:r>
              <a:rPr lang="en-US" sz="900" b="0" kern="1500" baseline="0" dirty="0">
                <a:solidFill>
                  <a:schemeClr val="bg1">
                    <a:lumMod val="75000"/>
                  </a:schemeClr>
                </a:solidFill>
              </a:rPr>
              <a:t>| August </a:t>
            </a:r>
            <a:r>
              <a:rPr lang="en-US" sz="900" b="0" kern="1500" dirty="0">
                <a:solidFill>
                  <a:schemeClr val="bg1">
                    <a:lumMod val="75000"/>
                  </a:schemeClr>
                </a:solidFill>
              </a:rPr>
              <a:t>2021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6CA6F2F-E358-3D47-88EC-B6254A96DC40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382000" y="133350"/>
            <a:ext cx="665662" cy="5747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3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and Outreach Logic Model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9A814E-5155-433C-97D6-0AF9A261DDA4}"/>
              </a:ext>
            </a:extLst>
          </p:cNvPr>
          <p:cNvSpPr/>
          <p:nvPr/>
        </p:nvSpPr>
        <p:spPr>
          <a:xfrm>
            <a:off x="387819" y="742950"/>
            <a:ext cx="1897610" cy="5038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Inputs</a:t>
            </a:r>
            <a:br>
              <a:rPr lang="en-US" sz="1100" b="1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(What we have)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FAE9BC-FB84-4ABF-B815-8D2E445E9548}"/>
              </a:ext>
            </a:extLst>
          </p:cNvPr>
          <p:cNvSpPr/>
          <p:nvPr/>
        </p:nvSpPr>
        <p:spPr>
          <a:xfrm>
            <a:off x="387819" y="1290148"/>
            <a:ext cx="1897610" cy="307002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Limited-income Hopi &amp; Navajo individuals &amp; families living on tribal lands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 Feather staff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Salaries &amp; benefits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Offices, utilities, &amp; administrative expenses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Marketing funds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DIY/rapid response &amp; other educational materials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Storage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7C2741-A9D1-441B-8F67-0131032721CE}"/>
              </a:ext>
            </a:extLst>
          </p:cNvPr>
          <p:cNvSpPr/>
          <p:nvPr/>
        </p:nvSpPr>
        <p:spPr>
          <a:xfrm>
            <a:off x="387819" y="4360170"/>
            <a:ext cx="1897610" cy="3261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Planning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9313F7-4E47-4C49-963E-7CA2305D1F62}"/>
              </a:ext>
            </a:extLst>
          </p:cNvPr>
          <p:cNvSpPr/>
          <p:nvPr/>
        </p:nvSpPr>
        <p:spPr>
          <a:xfrm>
            <a:off x="2544736" y="742950"/>
            <a:ext cx="1897610" cy="5038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Activities/Outputs</a:t>
            </a:r>
            <a:br>
              <a:rPr lang="en-US" sz="1100" b="1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(What we do)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48E2F8-C7DC-4223-A66D-32F2AE62A38C}"/>
              </a:ext>
            </a:extLst>
          </p:cNvPr>
          <p:cNvSpPr/>
          <p:nvPr/>
        </p:nvSpPr>
        <p:spPr>
          <a:xfrm>
            <a:off x="2544736" y="1290148"/>
            <a:ext cx="1897610" cy="307002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Conduct educational outreach through: 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PSAs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Press &amp; media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Events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Demonstrations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Advising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Homeowner and Pro Workshops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Online Educational Resource Library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B7F943-53BE-4843-8284-424A11806186}"/>
              </a:ext>
            </a:extLst>
          </p:cNvPr>
          <p:cNvSpPr/>
          <p:nvPr/>
        </p:nvSpPr>
        <p:spPr>
          <a:xfrm>
            <a:off x="2544736" y="4360170"/>
            <a:ext cx="1897610" cy="3261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Implementation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1A518F-7661-452D-B575-2181741E4A88}"/>
              </a:ext>
            </a:extLst>
          </p:cNvPr>
          <p:cNvSpPr/>
          <p:nvPr/>
        </p:nvSpPr>
        <p:spPr>
          <a:xfrm>
            <a:off x="4701653" y="742950"/>
            <a:ext cx="1897610" cy="5038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Outcomes</a:t>
            </a:r>
            <a:br>
              <a:rPr lang="en-US" sz="1100" b="1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(What’s changing)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200142-10E8-4F48-A10F-39DC6D811631}"/>
              </a:ext>
            </a:extLst>
          </p:cNvPr>
          <p:cNvSpPr/>
          <p:nvPr/>
        </p:nvSpPr>
        <p:spPr>
          <a:xfrm>
            <a:off x="4701653" y="1290148"/>
            <a:ext cx="1897610" cy="307002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Listening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Empowering tribal communities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Healthy homes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Resilient/Sustainability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89AECEB-5F0C-4347-9606-CD11748FFE3D}"/>
              </a:ext>
            </a:extLst>
          </p:cNvPr>
          <p:cNvSpPr/>
          <p:nvPr/>
        </p:nvSpPr>
        <p:spPr>
          <a:xfrm>
            <a:off x="4701653" y="4360170"/>
            <a:ext cx="1897610" cy="3261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Progress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ABE12-E58D-4CDD-8FFD-178DC5A4CE02}"/>
              </a:ext>
            </a:extLst>
          </p:cNvPr>
          <p:cNvSpPr/>
          <p:nvPr/>
        </p:nvSpPr>
        <p:spPr>
          <a:xfrm>
            <a:off x="6858571" y="742950"/>
            <a:ext cx="1897610" cy="5038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Impact</a:t>
            </a:r>
            <a:br>
              <a:rPr lang="en-US" sz="1100" b="1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(What’s changed)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E6CE22-816A-4546-85A2-914D293F0D8A}"/>
              </a:ext>
            </a:extLst>
          </p:cNvPr>
          <p:cNvSpPr/>
          <p:nvPr/>
        </p:nvSpPr>
        <p:spPr>
          <a:xfrm>
            <a:off x="6858571" y="1290148"/>
            <a:ext cx="1897610" cy="307002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Tribal members take actionable steps toward creating healthy home environments, thanks to educational resources, training, and DIY healthy home materials that increase resilience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Sustainable solutions to housing needs within American Indian Nations are developed and implemented in partnership with community members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Safe, healthy housing is available for everyone, and we are inspired to work collectively in creating self-sustaining communities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536805E-94EE-4DB2-9846-BD38923B5095}"/>
              </a:ext>
            </a:extLst>
          </p:cNvPr>
          <p:cNvSpPr/>
          <p:nvPr/>
        </p:nvSpPr>
        <p:spPr>
          <a:xfrm>
            <a:off x="6858571" y="4360170"/>
            <a:ext cx="1897610" cy="3261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Change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808A2CFE-2954-4426-B019-4596664681BC}"/>
              </a:ext>
            </a:extLst>
          </p:cNvPr>
          <p:cNvSpPr/>
          <p:nvPr/>
        </p:nvSpPr>
        <p:spPr>
          <a:xfrm>
            <a:off x="2110283" y="3982233"/>
            <a:ext cx="609600" cy="23750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FE2025F2-1E76-454B-91CD-9E898D47B421}"/>
              </a:ext>
            </a:extLst>
          </p:cNvPr>
          <p:cNvSpPr/>
          <p:nvPr/>
        </p:nvSpPr>
        <p:spPr>
          <a:xfrm>
            <a:off x="4267200" y="3982233"/>
            <a:ext cx="609600" cy="23750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93503569-3A28-4D9C-AED5-27FABF048D65}"/>
              </a:ext>
            </a:extLst>
          </p:cNvPr>
          <p:cNvSpPr/>
          <p:nvPr/>
        </p:nvSpPr>
        <p:spPr>
          <a:xfrm>
            <a:off x="6424117" y="3982233"/>
            <a:ext cx="609600" cy="23750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6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br>
              <a:rPr lang="en-US" sz="1400" dirty="0"/>
            </a:br>
            <a:r>
              <a:rPr lang="en-US" sz="1400" dirty="0"/>
              <a:t>FACET: Educational Outreach: Public Service Announcements 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Tribal members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Red Feather staff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Transportation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Local/regional radio stations &amp; newspapers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media sites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Advertising funds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Conduct research on healthy home topics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Develop culturally-appropriate educational messaging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Identify &amp; work with local newspapers &amp; radio stations to publish PSAs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Healthy home PSAs reach clients,  partners, &amp; communities (# &amp; types of each)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Contacts received as direct result of PSAs (# &amp; types of each)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Greater community awareness of healthy home topics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Tribal members learn without tapping other resources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homes requesting &amp; receiving home healthy home upgrades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7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Greater appreciation for connection between home maintenance &amp; family health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Reduction in health issues stemming from housing conditions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Local workforce growth impacts local economies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Decreased poverty &amp; systemic housing inequalities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Vibrant, sustainable communities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658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FACET: Educational Outreach: Press &amp; Media</a:t>
            </a:r>
            <a:br>
              <a:rPr lang="en-US" sz="1400" dirty="0"/>
            </a:b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Tribal members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Executive Director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Fund Development Manager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Transportation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Local/regional radio stations &amp; newspapers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media sites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Advertising funds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Research, solicit, secure media outlets for conducting interviews &amp;/or submitting client stories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Develop talking points &amp; marketing materials for story-sharing</a:t>
            </a:r>
            <a:endParaRPr lang="en-US" sz="8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Advocacy on major news &amp; social media networks (# &amp; types of publications &amp; media outlets, # of newsletter signups stemming from advocacy work, # of new donors responding to advocacy work)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Broader national awareness of housing challenges faced by Hopi &amp; Navajo communities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Increased financial &amp; other support from public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Healthy housing needs in tribal communities addressed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7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Decreased housing disparities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Decreased health disparities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Stronger tribal communities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110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br>
              <a:rPr lang="en-US" sz="1400" dirty="0"/>
            </a:br>
            <a:r>
              <a:rPr lang="en-US" sz="1400" dirty="0"/>
              <a:t>FACET: Educational Outreach: Community Events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Tribal members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Executive Director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Fund Development Manager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 staff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Transportation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Educational supplies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Local/regional radio stations &amp; newspapers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media sites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Advertising funds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Develop calendar of outreach events &amp; schedule participation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Develop educational resources customized to audiences/events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Presentations &amp; informational tables at community events (# and location of events, # &amp; types of topics shared, names, # &amp; types of contacts received as direct result of education outreach efforts)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Greater community awareness of healthy home topics (like fire &amp; carbon monoxide poisoning risks from home heating sources)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homes requesting &amp; receiving home healthy home upgrades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Communities provide direct input &amp; feedback on their needs</a:t>
            </a:r>
          </a:p>
          <a:p>
            <a:pPr>
              <a:lnSpc>
                <a:spcPct val="150000"/>
              </a:lnSpc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Decreased housing disparities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Decreased health disparities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Stronger tribal communities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168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br>
              <a:rPr lang="en-US" sz="1400" dirty="0"/>
            </a:br>
            <a:r>
              <a:rPr lang="en-US" sz="1400" dirty="0"/>
              <a:t>FACET: Educational Workshops: Homeowners 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Consultants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 members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Volunteers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Education supplies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Transportation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Facility rental fees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Conduct needs assessment to identify topics of concern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Recruit consultants &amp; partners to develop &amp; deliver workshops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 or refine educational curriculum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Recruit participants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Procure resources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Deliver and evaluate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DIY homeowner workshops (#, types, &amp; locations of workshops; # &amp; communities of residence of participants)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Homeowners DIY kits (# &amp; types 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Course evaluations (# of participant interviews, perceived change in knowledge, repair plans)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Increased homeowner knowledge of how to plan &amp; implement basic housing repair projects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Homeowners have greater appreciation for connection between home maintenance &amp; family health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Homeowners make minor housing repairs</a:t>
            </a:r>
          </a:p>
          <a:p>
            <a:pPr>
              <a:lnSpc>
                <a:spcPct val="150000"/>
              </a:lnSpc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Healthier homes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123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br>
              <a:rPr lang="en-US" sz="1400" dirty="0"/>
            </a:br>
            <a:r>
              <a:rPr lang="en-US" sz="1400" dirty="0"/>
              <a:t>FACET: Education Workshops: Professional Trades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 staff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Consultants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Volunteers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Education supplies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Transportation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Facility rental fees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Conduct needs assessment to identify topics of concern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Recruit consultants &amp; partners to develop &amp; deliver workshops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 or refine educational curriculum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Recruit participants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Procure resources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Deliver and evaluate 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Workforce training opportunities for local tradespeople (# &amp; types of trainings provided, # &amp; community locations of tradespeople trained)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Income opportunities for local tradespeople (# &amp; types of jobs secured, # &amp; community locations of tradespeople trained)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evaluations (# of participant interviews, perceived change in knowledge, repair plans, perceived value of training)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Local tradespeople are aware of international building code standards &amp; know how to meet them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Trained tradespeople are hired locally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 tradespeople  conduct repairs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 tradespeople earn more</a:t>
            </a:r>
          </a:p>
          <a:p>
            <a:pPr>
              <a:lnSpc>
                <a:spcPct val="150000"/>
              </a:lnSpc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Increase in home repairs by local tradespeople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Increase in home repairs that meet international building code standards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Decreased systemic  housing inequalities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Local workforce growth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Strengthened local economies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Reduced poverty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Vibrant, sustainable communities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619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br>
              <a:rPr lang="en-US" sz="1400" dirty="0"/>
            </a:br>
            <a:r>
              <a:rPr lang="en-US" sz="1400" dirty="0"/>
              <a:t>FACET: Education: Online Resources 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 staff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Consultants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Volunteers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Conduct needs assessment with partners, to identify topics of concern.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Develop/review content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Advertise new content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Evaluate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Educational resources are made available and on-line to supplement in-person workshops and make resources available to any interested entity. 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 Feather Minute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Increased homeowner and contractor knowledge of housing repair topics. 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>
                <a:solidFill>
                  <a:schemeClr val="tx1">
                    <a:lumMod val="75000"/>
                    <a:lumOff val="25000"/>
                  </a:schemeClr>
                </a:solidFill>
              </a:rPr>
              <a:t>Homeowners </a:t>
            </a: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 minor housing repairs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Increased awareness and access to healthy home educational resources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Increase in home repairs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Decreased systemic  housing inequalities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Vibrant, sustainable communities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573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br>
              <a:rPr lang="en-US" sz="1400" dirty="0"/>
            </a:br>
            <a:r>
              <a:rPr lang="en-US" sz="1400" dirty="0"/>
              <a:t>FACET: Educational Outreach: Pilot Demonstrations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416207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Tribal businesses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 organizations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Funding partners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34411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Identify funding and partners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Recruit entities capable &amp; interested in hosting demonstration sites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Facilitate project implementation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Evaluate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Community-based demonstration sites (#, type, &amp; location of demonstration sites; # of host communities; # of community members who contact Red Feather after visiting demonstration sites; # &amp; type of entities who contact Red Feather after visiting demonstration sites)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Greater community awareness of &amp; direct interaction with healthy home improvements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homes requesting &amp; receiving home healthy home upgrades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 partners offer feedback on pros &amp; cons of new technologies</a:t>
            </a:r>
          </a:p>
          <a:p>
            <a:pPr>
              <a:lnSpc>
                <a:spcPct val="150000"/>
              </a:lnSpc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Greater cross-community support &amp; partnerships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Improved mutual aid networks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593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br>
              <a:rPr lang="en-US" sz="1400" dirty="0"/>
            </a:br>
            <a:r>
              <a:rPr lang="en-US" sz="1400" dirty="0"/>
              <a:t>FACET: Educational outreach: Technical Advisors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465341-0279-4A3D-8C4F-CD6F4A7501C1}"/>
              </a:ext>
            </a:extLst>
          </p:cNvPr>
          <p:cNvSpPr/>
          <p:nvPr/>
        </p:nvSpPr>
        <p:spPr>
          <a:xfrm>
            <a:off x="387819" y="742951"/>
            <a:ext cx="1277346" cy="3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B786A-4FE8-401A-9A56-5F5E94BCF79B}"/>
              </a:ext>
            </a:extLst>
          </p:cNvPr>
          <p:cNvSpPr/>
          <p:nvPr/>
        </p:nvSpPr>
        <p:spPr>
          <a:xfrm>
            <a:off x="38781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 organizations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Tribal businesses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Transportation</a:t>
            </a:r>
          </a:p>
          <a:p>
            <a:pPr>
              <a:lnSpc>
                <a:spcPct val="150000"/>
              </a:lnSpc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EF2B4F-C1BC-40C7-B1FB-6A21162ED304}"/>
              </a:ext>
            </a:extLst>
          </p:cNvPr>
          <p:cNvSpPr/>
          <p:nvPr/>
        </p:nvSpPr>
        <p:spPr>
          <a:xfrm>
            <a:off x="1806022" y="742951"/>
            <a:ext cx="1277346" cy="3514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0539E-5F1A-456C-BD3A-3464468D84C3}"/>
              </a:ext>
            </a:extLst>
          </p:cNvPr>
          <p:cNvSpPr/>
          <p:nvPr/>
        </p:nvSpPr>
        <p:spPr>
          <a:xfrm>
            <a:off x="180602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Network with communities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Network with other groups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Identify technical advisor service opportunities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C41CC3-7AA1-4849-93DC-1DA36BFF46A2}"/>
              </a:ext>
            </a:extLst>
          </p:cNvPr>
          <p:cNvSpPr/>
          <p:nvPr/>
        </p:nvSpPr>
        <p:spPr>
          <a:xfrm>
            <a:off x="3224225" y="742951"/>
            <a:ext cx="1277346" cy="3514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0A19A3-86AD-4BBB-BFAA-B6B162185F62}"/>
              </a:ext>
            </a:extLst>
          </p:cNvPr>
          <p:cNvSpPr/>
          <p:nvPr/>
        </p:nvSpPr>
        <p:spPr>
          <a:xfrm>
            <a:off x="3224225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Technical advisors serve on various committees (# &amp; types of committees, # of technical expertise topics, # of technical advisors, # &amp; types of work products produced, # &amp; types of new partnerships) 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1F35EC-77A2-45AD-B04B-A868DD5B74D4}"/>
              </a:ext>
            </a:extLst>
          </p:cNvPr>
          <p:cNvSpPr/>
          <p:nvPr/>
        </p:nvSpPr>
        <p:spPr>
          <a:xfrm>
            <a:off x="4642429" y="742951"/>
            <a:ext cx="1277346" cy="3514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Short-Term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F8784-255B-4431-8CB5-B728CE41D23F}"/>
              </a:ext>
            </a:extLst>
          </p:cNvPr>
          <p:cNvSpPr/>
          <p:nvPr/>
        </p:nvSpPr>
        <p:spPr>
          <a:xfrm>
            <a:off x="4642429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Greater community awareness of healthy home topics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1E47C9-0475-4476-8953-32949951961A}"/>
              </a:ext>
            </a:extLst>
          </p:cNvPr>
          <p:cNvSpPr/>
          <p:nvPr/>
        </p:nvSpPr>
        <p:spPr>
          <a:xfrm>
            <a:off x="6060632" y="742951"/>
            <a:ext cx="1277346" cy="3514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Medium-Term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B9C628-D904-4071-90E5-6B426EC145C0}"/>
              </a:ext>
            </a:extLst>
          </p:cNvPr>
          <p:cNvSpPr/>
          <p:nvPr/>
        </p:nvSpPr>
        <p:spPr>
          <a:xfrm>
            <a:off x="6060632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 Feather develops &amp; refines relevant programs </a:t>
            </a:r>
          </a:p>
          <a:p>
            <a:pPr>
              <a:lnSpc>
                <a:spcPct val="150000"/>
              </a:lnSpc>
            </a:pP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663A95-BF1F-42B2-A097-0C00FD9C0120}"/>
              </a:ext>
            </a:extLst>
          </p:cNvPr>
          <p:cNvSpPr/>
          <p:nvPr/>
        </p:nvSpPr>
        <p:spPr>
          <a:xfrm>
            <a:off x="7478836" y="742951"/>
            <a:ext cx="1277346" cy="35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Long-Term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F487-5756-4C4B-AAEA-871CD82F5AA3}"/>
              </a:ext>
            </a:extLst>
          </p:cNvPr>
          <p:cNvSpPr/>
          <p:nvPr/>
        </p:nvSpPr>
        <p:spPr>
          <a:xfrm>
            <a:off x="7478836" y="1922057"/>
            <a:ext cx="1277346" cy="217369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270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Strengthened networks of support for tribal members across housing disciplines </a:t>
            </a:r>
          </a:p>
          <a:p>
            <a:pPr marL="91440" indent="-9144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9F858-F626-4E4B-A9FA-9464388452C6}"/>
              </a:ext>
            </a:extLst>
          </p:cNvPr>
          <p:cNvSpPr/>
          <p:nvPr/>
        </p:nvSpPr>
        <p:spPr>
          <a:xfrm>
            <a:off x="387819" y="1130022"/>
            <a:ext cx="1277346" cy="75641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 for your program: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277A09-3908-4819-98CD-F0283CD1A109}"/>
              </a:ext>
            </a:extLst>
          </p:cNvPr>
          <p:cNvSpPr/>
          <p:nvPr/>
        </p:nvSpPr>
        <p:spPr>
          <a:xfrm>
            <a:off x="1806022" y="1130022"/>
            <a:ext cx="1277346" cy="756413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do with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resources: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0AF6EF-0241-4FE1-89FC-F77D29D35629}"/>
              </a:ext>
            </a:extLst>
          </p:cNvPr>
          <p:cNvSpPr/>
          <p:nvPr/>
        </p:nvSpPr>
        <p:spPr>
          <a:xfrm>
            <a:off x="3224225" y="1130022"/>
            <a:ext cx="1277346" cy="756413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are direct products of activities: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622067-11BF-4A76-A96B-2EB18646E47D}"/>
              </a:ext>
            </a:extLst>
          </p:cNvPr>
          <p:cNvSpPr/>
          <p:nvPr/>
        </p:nvSpPr>
        <p:spPr>
          <a:xfrm>
            <a:off x="4642429" y="1130022"/>
            <a:ext cx="1277346" cy="756413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learning: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A281A6B-0DC0-434F-8D71-A2B0D38FCDE1}"/>
              </a:ext>
            </a:extLst>
          </p:cNvPr>
          <p:cNvSpPr/>
          <p:nvPr/>
        </p:nvSpPr>
        <p:spPr>
          <a:xfrm>
            <a:off x="6060632" y="1130022"/>
            <a:ext cx="1277346" cy="756413"/>
          </a:xfrm>
          <a:prstGeom prst="rec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actions: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8F9197-8091-40A6-B684-5B85DA059F84}"/>
              </a:ext>
            </a:extLst>
          </p:cNvPr>
          <p:cNvSpPr/>
          <p:nvPr/>
        </p:nvSpPr>
        <p:spPr>
          <a:xfrm>
            <a:off x="7478836" y="1130022"/>
            <a:ext cx="1277346" cy="756413"/>
          </a:xfrm>
          <a:prstGeom prst="rect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Change in conditions: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53F483EB-EEC2-415A-8502-49CB363C58B6}"/>
              </a:ext>
            </a:extLst>
          </p:cNvPr>
          <p:cNvSpPr/>
          <p:nvPr/>
        </p:nvSpPr>
        <p:spPr>
          <a:xfrm rot="16200000">
            <a:off x="1631815" y="2948996"/>
            <a:ext cx="207557" cy="2695549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nhaltsplatzhalter 4">
            <a:extLst>
              <a:ext uri="{FF2B5EF4-FFF2-40B4-BE49-F238E27FC236}">
                <a16:creationId xmlns:a16="http://schemas.microsoft.com/office/drawing/2014/main" id="{B7B7D1A8-DF0C-4AC9-A608-8D729DBFF286}"/>
              </a:ext>
            </a:extLst>
          </p:cNvPr>
          <p:cNvSpPr txBox="1">
            <a:spLocks/>
          </p:cNvSpPr>
          <p:nvPr/>
        </p:nvSpPr>
        <p:spPr>
          <a:xfrm>
            <a:off x="99810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Planned Work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10CA0C89-93C6-42BA-9F8E-CC4AEABF196A}"/>
              </a:ext>
            </a:extLst>
          </p:cNvPr>
          <p:cNvSpPr/>
          <p:nvPr/>
        </p:nvSpPr>
        <p:spPr>
          <a:xfrm rot="16200000">
            <a:off x="5886425" y="1530792"/>
            <a:ext cx="207557" cy="5531956"/>
          </a:xfrm>
          <a:prstGeom prst="leftBrace">
            <a:avLst>
              <a:gd name="adj1" fmla="val 118328"/>
              <a:gd name="adj2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nhaltsplatzhalter 4">
            <a:extLst>
              <a:ext uri="{FF2B5EF4-FFF2-40B4-BE49-F238E27FC236}">
                <a16:creationId xmlns:a16="http://schemas.microsoft.com/office/drawing/2014/main" id="{1EE437F5-1198-4BBF-BBEF-58A662D7D400}"/>
              </a:ext>
            </a:extLst>
          </p:cNvPr>
          <p:cNvSpPr txBox="1">
            <a:spLocks/>
          </p:cNvSpPr>
          <p:nvPr/>
        </p:nvSpPr>
        <p:spPr>
          <a:xfrm>
            <a:off x="5252712" y="4468225"/>
            <a:ext cx="1474982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Your Intended Results</a:t>
            </a: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EF4D5B9-1BFB-4E23-A6B5-940A00B9AFF0}"/>
              </a:ext>
            </a:extLst>
          </p:cNvPr>
          <p:cNvSpPr/>
          <p:nvPr/>
        </p:nvSpPr>
        <p:spPr>
          <a:xfrm rot="5400000">
            <a:off x="1357387" y="1437801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8FC05DD-99B2-485E-A2BC-BB38FF9FFCAB}"/>
              </a:ext>
            </a:extLst>
          </p:cNvPr>
          <p:cNvSpPr/>
          <p:nvPr/>
        </p:nvSpPr>
        <p:spPr>
          <a:xfrm rot="5400000">
            <a:off x="2775590" y="1437802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64373C4-383F-4C76-B1C4-4B9036E9E789}"/>
              </a:ext>
            </a:extLst>
          </p:cNvPr>
          <p:cNvSpPr/>
          <p:nvPr/>
        </p:nvSpPr>
        <p:spPr>
          <a:xfrm rot="5400000">
            <a:off x="4193791" y="1437803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2ABF913-1D0C-4D62-A026-F1899F245E0A}"/>
              </a:ext>
            </a:extLst>
          </p:cNvPr>
          <p:cNvSpPr/>
          <p:nvPr/>
        </p:nvSpPr>
        <p:spPr>
          <a:xfrm rot="5400000">
            <a:off x="5611996" y="1437804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0C4F8DB-E11F-4773-97A9-9F6B0EE377A6}"/>
              </a:ext>
            </a:extLst>
          </p:cNvPr>
          <p:cNvSpPr/>
          <p:nvPr/>
        </p:nvSpPr>
        <p:spPr>
          <a:xfrm rot="5400000">
            <a:off x="7030194" y="1437805"/>
            <a:ext cx="756411" cy="140858"/>
          </a:xfrm>
          <a:custGeom>
            <a:avLst/>
            <a:gdLst>
              <a:gd name="connsiteX0" fmla="*/ 985910 w 1971820"/>
              <a:gd name="connsiteY0" fmla="*/ 0 h 990600"/>
              <a:gd name="connsiteX1" fmla="*/ 1971820 w 1971820"/>
              <a:gd name="connsiteY1" fmla="*/ 990600 h 990600"/>
              <a:gd name="connsiteX2" fmla="*/ 0 w 1971820"/>
              <a:gd name="connsiteY2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820" h="990600">
                <a:moveTo>
                  <a:pt x="985910" y="0"/>
                </a:moveTo>
                <a:lnTo>
                  <a:pt x="1971820" y="990600"/>
                </a:lnTo>
                <a:lnTo>
                  <a:pt x="0" y="990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364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09_Key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2CC6D2"/>
      </a:accent1>
      <a:accent2>
        <a:srgbClr val="0DAAE9"/>
      </a:accent2>
      <a:accent3>
        <a:srgbClr val="4CC89F"/>
      </a:accent3>
      <a:accent4>
        <a:srgbClr val="FBB321"/>
      </a:accent4>
      <a:accent5>
        <a:srgbClr val="FA7902"/>
      </a:accent5>
      <a:accent6>
        <a:srgbClr val="E34856"/>
      </a:accent6>
      <a:hlink>
        <a:srgbClr val="FFFFFF"/>
      </a:hlink>
      <a:folHlink>
        <a:srgbClr val="595959"/>
      </a:folHlink>
    </a:clrScheme>
    <a:fontScheme name="Custom 5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14905</TotalTime>
  <Words>1557</Words>
  <Application>Microsoft Office PowerPoint</Application>
  <PresentationFormat>On-screen Show (16:9)</PresentationFormat>
  <Paragraphs>316</Paragraphs>
  <Slides>9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Roboto</vt:lpstr>
      <vt:lpstr>Source Sans Pro</vt:lpstr>
      <vt:lpstr>Wingdings</vt:lpstr>
      <vt:lpstr>Default Theme</vt:lpstr>
      <vt:lpstr>Education and Outreach Logic Model</vt:lpstr>
      <vt:lpstr> FACET: Educational Outreach: Public Service Announcements  </vt:lpstr>
      <vt:lpstr>  FACET: Educational Outreach: Press &amp; Media  </vt:lpstr>
      <vt:lpstr> FACET: Educational Outreach: Community Events </vt:lpstr>
      <vt:lpstr> FACET: Educational Workshops: Homeowners  </vt:lpstr>
      <vt:lpstr> FACET: Education Workshops: Professional Trades </vt:lpstr>
      <vt:lpstr> FACET: Education: Online Resources  </vt:lpstr>
      <vt:lpstr> FACET: Educational Outreach: Pilot Demonstrations </vt:lpstr>
      <vt:lpstr> FACET: Educational outreach: Technical Advisors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Joe Seidenberg</cp:lastModifiedBy>
  <cp:revision>1386</cp:revision>
  <dcterms:created xsi:type="dcterms:W3CDTF">2015-09-08T18:46:55Z</dcterms:created>
  <dcterms:modified xsi:type="dcterms:W3CDTF">2021-09-03T16:51:04Z</dcterms:modified>
</cp:coreProperties>
</file>